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44" r:id="rId3"/>
    <p:sldId id="450" r:id="rId4"/>
    <p:sldId id="441" r:id="rId5"/>
    <p:sldId id="477" r:id="rId6"/>
    <p:sldId id="479" r:id="rId7"/>
    <p:sldId id="478" r:id="rId8"/>
    <p:sldId id="480" r:id="rId9"/>
    <p:sldId id="481" r:id="rId10"/>
    <p:sldId id="482" r:id="rId11"/>
    <p:sldId id="483" r:id="rId12"/>
    <p:sldId id="484" r:id="rId13"/>
    <p:sldId id="486" r:id="rId14"/>
    <p:sldId id="487" r:id="rId15"/>
    <p:sldId id="488" r:id="rId16"/>
    <p:sldId id="485" r:id="rId17"/>
    <p:sldId id="489" r:id="rId18"/>
    <p:sldId id="490" r:id="rId19"/>
    <p:sldId id="492" r:id="rId20"/>
    <p:sldId id="491" r:id="rId21"/>
    <p:sldId id="493" r:id="rId22"/>
    <p:sldId id="476" r:id="rId23"/>
    <p:sldId id="402" r:id="rId24"/>
    <p:sldId id="268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8D8D8"/>
    <a:srgbClr val="144BBC"/>
    <a:srgbClr val="76B900"/>
    <a:srgbClr val="4472C4"/>
    <a:srgbClr val="D9D9D9"/>
    <a:srgbClr val="70C633"/>
    <a:srgbClr val="A3D8FF"/>
    <a:srgbClr val="F8CE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89069" autoAdjust="0"/>
  </p:normalViewPr>
  <p:slideViewPr>
    <p:cSldViewPr snapToGrid="0" snapToObjects="1">
      <p:cViewPr varScale="1">
        <p:scale>
          <a:sx n="56" d="100"/>
          <a:sy n="5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CF19-DA68-43BB-B793-0C306BC43E1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51CD0-5A07-44A5-8754-707545A2D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33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4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03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06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955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2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24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66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60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4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07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94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09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65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55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0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86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25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cf.ornl.gov/calendar/introduction-to-cuda-c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www.computerhope.com/jargon/p/pagefaul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CUDA streams</a:t>
            </a:r>
            <a:endParaRPr lang="en-US"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2104722" y="4531460"/>
            <a:ext cx="7982556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Querciagrossa, Andrew Emerson,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Nitin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Shukla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Luca Ferraro, Sergio Orlandini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600777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July 12</a:t>
            </a:r>
            <a:r>
              <a:rPr lang="en-US" baseline="300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But! Kernels in </a:t>
            </a: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different non-default streams can interact concurrently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30" y="3349307"/>
            <a:ext cx="10607939" cy="30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1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b="1" dirty="0">
                <a:latin typeface="Century Gothic" panose="020B0502020202020204" pitchFamily="34" charset="0"/>
              </a:rPr>
              <a:t>Streams </a:t>
            </a:r>
            <a:r>
              <a:rPr lang="it-IT" sz="5400" b="1" dirty="0" err="1">
                <a:latin typeface="Century Gothic" panose="020B0502020202020204" pitchFamily="34" charset="0"/>
              </a:rPr>
              <a:t>behavior</a:t>
            </a:r>
            <a:endParaRPr lang="it-IT" sz="5400" b="1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Rules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governing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behavior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of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633474" y="1094061"/>
            <a:ext cx="11232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Operations within a given stream occurs in order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30" y="3349307"/>
            <a:ext cx="10607939" cy="305919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265B9E0-A67E-4AE7-BCF7-FE11C147C552}"/>
              </a:ext>
            </a:extLst>
          </p:cNvPr>
          <p:cNvSpPr/>
          <p:nvPr/>
        </p:nvSpPr>
        <p:spPr>
          <a:xfrm>
            <a:off x="792029" y="4320540"/>
            <a:ext cx="5935467" cy="845820"/>
          </a:xfrm>
          <a:prstGeom prst="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E35427C-3776-415C-A706-580E0D469B99}"/>
              </a:ext>
            </a:extLst>
          </p:cNvPr>
          <p:cNvSpPr/>
          <p:nvPr/>
        </p:nvSpPr>
        <p:spPr>
          <a:xfrm>
            <a:off x="1470209" y="3381534"/>
            <a:ext cx="5935467" cy="845820"/>
          </a:xfrm>
          <a:prstGeom prst="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42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Rules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governing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behavior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of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633474" y="1094061"/>
            <a:ext cx="11232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Operations within a given stream occurs in order.</a:t>
            </a:r>
          </a:p>
          <a:p>
            <a:pPr marL="457200" indent="-457200" algn="just"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Operations in different non-default streams are not guaranteed to operate in any specific order relative to each other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30" y="3349307"/>
            <a:ext cx="10607939" cy="30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Rules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governing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behavior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of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633474" y="1094061"/>
            <a:ext cx="11232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Operations within a given stream occurs in order.</a:t>
            </a:r>
          </a:p>
          <a:p>
            <a:pPr marL="457200" indent="-457200" algn="just"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Operations in different non-default streams are not guaranteed to operate in any specific order relative to each other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30" y="3434855"/>
            <a:ext cx="10607939" cy="28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8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Rules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governing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behavior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of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630322" y="1094061"/>
            <a:ext cx="11232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Operations within a given stream occurs in order.</a:t>
            </a:r>
          </a:p>
          <a:p>
            <a:pPr marL="457200" indent="-457200" algn="just">
              <a:buAutoNum type="arabicPeriod"/>
            </a:pP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Operations in different non-default streams are not guaranteed to operate in any specific order relative to each other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5444" y="3434855"/>
            <a:ext cx="10021111" cy="28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Rules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governing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behavior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of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633474" y="1120676"/>
            <a:ext cx="11232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Operations within a given stream occurs in order.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Operations in different non-default streams are not guaranteed to operate in any specific order relative to each other.</a:t>
            </a:r>
          </a:p>
          <a:p>
            <a:pPr marL="457200" indent="-457200" algn="just"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default stream is blocking </a:t>
            </a:r>
            <a:r>
              <a:rPr lang="en-US" sz="2400" b="1" dirty="0">
                <a:latin typeface="Century Gothic" panose="020B0502020202020204" pitchFamily="34" charset="0"/>
              </a:rPr>
              <a:t>and will both wait for all other streams to complete before running, and, will block other streams from running until it completes.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29" y="3429000"/>
            <a:ext cx="10766497" cy="30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Using s</a:t>
            </a:r>
            <a:r>
              <a:rPr lang="it-IT" sz="5400" b="1" dirty="0">
                <a:latin typeface="Century Gothic" panose="020B0502020202020204" pitchFamily="34" charset="0"/>
              </a:rPr>
              <a:t>treams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Creating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using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destroying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non-default 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streams should be created as follows: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cudaStream_t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   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cudaStreamCreate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To launch a CUDA kernel in a non-default CUDA stream a 4</a:t>
            </a:r>
            <a:r>
              <a:rPr lang="en-US" sz="2400" baseline="30000" dirty="0">
                <a:latin typeface="Century Gothic" panose="020B0502020202020204" pitchFamily="34" charset="0"/>
              </a:rPr>
              <a:t>th</a:t>
            </a:r>
            <a:r>
              <a:rPr lang="en-US" sz="2400" dirty="0">
                <a:latin typeface="Century Gothic" panose="020B0502020202020204" pitchFamily="34" charset="0"/>
              </a:rPr>
              <a:t> argument should be passed to the execution configuration</a:t>
            </a:r>
          </a:p>
          <a:p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someKernel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number_of_blocks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threads_per_block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stream&gt;&gt;&gt;(); 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non-default streams should be destroyed when not used.</a:t>
            </a:r>
          </a:p>
          <a:p>
            <a:r>
              <a:rPr lang="it-IT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cudaStreamDestroy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(stream);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CA02D6-D6E1-4D45-87EB-F88F09BF25A7}"/>
              </a:ext>
            </a:extLst>
          </p:cNvPr>
          <p:cNvSpPr txBox="1"/>
          <p:nvPr/>
        </p:nvSpPr>
        <p:spPr>
          <a:xfrm>
            <a:off x="8481374" y="1657290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pointer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9A4C801-5ABA-4756-BE7C-1D188F1C95D1}"/>
              </a:ext>
            </a:extLst>
          </p:cNvPr>
          <p:cNvCxnSpPr>
            <a:cxnSpLocks/>
          </p:cNvCxnSpPr>
          <p:nvPr/>
        </p:nvCxnSpPr>
        <p:spPr>
          <a:xfrm flipH="1">
            <a:off x="6378254" y="1908870"/>
            <a:ext cx="2103120" cy="137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376200-E0E0-4D85-BEA3-024BE920DF03}"/>
              </a:ext>
            </a:extLst>
          </p:cNvPr>
          <p:cNvSpPr txBox="1"/>
          <p:nvPr/>
        </p:nvSpPr>
        <p:spPr>
          <a:xfrm>
            <a:off x="8595989" y="6199830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value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E15B503-F4E6-412D-8A84-62E009A40605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16041" y="6019561"/>
            <a:ext cx="2179948" cy="411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D6B635-3E7C-4FD9-81E5-BC839A3EB68A}"/>
              </a:ext>
            </a:extLst>
          </p:cNvPr>
          <p:cNvSpPr txBox="1"/>
          <p:nvPr/>
        </p:nvSpPr>
        <p:spPr>
          <a:xfrm>
            <a:off x="2663189" y="3918134"/>
            <a:ext cx="56578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Off-topic: number of bytes </a:t>
            </a:r>
            <a:r>
              <a:rPr lang="en-US" dirty="0">
                <a:latin typeface="Century Gothic" panose="020B0502020202020204" pitchFamily="34" charset="0"/>
              </a:rPr>
              <a:t>of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shared memory </a:t>
            </a:r>
            <a:r>
              <a:rPr lang="en-US" dirty="0">
                <a:latin typeface="Century Gothic" panose="020B0502020202020204" pitchFamily="34" charset="0"/>
              </a:rPr>
              <a:t>(small and fast memory mounted on each SM) </a:t>
            </a:r>
            <a:r>
              <a:rPr lang="en-US" sz="1800" dirty="0">
                <a:latin typeface="Century Gothic" panose="020B0502020202020204" pitchFamily="34" charset="0"/>
              </a:rPr>
              <a:t>to be dynamically allocated per block</a:t>
            </a:r>
            <a:endParaRPr lang="it-IT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9CF7819-6C5D-49F7-8427-A3296AEBA297}"/>
              </a:ext>
            </a:extLst>
          </p:cNvPr>
          <p:cNvCxnSpPr>
            <a:cxnSpLocks/>
          </p:cNvCxnSpPr>
          <p:nvPr/>
        </p:nvCxnSpPr>
        <p:spPr>
          <a:xfrm flipV="1">
            <a:off x="8321040" y="3720355"/>
            <a:ext cx="1014361" cy="577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5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19_print_number_streams.cu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B4FF11-094E-4F7A-8DDD-86313A362248}"/>
              </a:ext>
            </a:extLst>
          </p:cNvPr>
          <p:cNvSpPr txBox="1"/>
          <p:nvPr/>
        </p:nvSpPr>
        <p:spPr>
          <a:xfrm>
            <a:off x="633474" y="1120676"/>
            <a:ext cx="11232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This exercise starts from a very simple </a:t>
            </a:r>
            <a:r>
              <a:rPr lang="en-US" sz="2400" dirty="0" err="1">
                <a:latin typeface="Consolas" panose="020B0609020204030204" pitchFamily="49" charset="0"/>
              </a:rPr>
              <a:t>printNumber</a:t>
            </a:r>
            <a:r>
              <a:rPr lang="en-US" sz="2400" dirty="0">
                <a:latin typeface="Century Gothic" panose="020B0502020202020204" pitchFamily="34" charset="0"/>
              </a:rPr>
              <a:t> kernel which accepts an integer and prints it. The kernel is being executed 5 times, using a for-loop, and passing each launch the number of the for-loop's iteration. These iterations run serially since they are in the default stream (which shows a blocking behavior).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b="1" dirty="0">
                <a:latin typeface="Century Gothic" panose="020B0502020202020204" pitchFamily="34" charset="0"/>
              </a:rPr>
              <a:t>Refactor the code so that each kernel launch occurs in its own non-default streams.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Will kernels now run in parallel?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3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42029" cy="45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2"/>
            <a:ext cx="93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…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807536F-5864-5D40-B654-0FF369E6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593328"/>
            <a:ext cx="566057" cy="5660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2CE31F-82F5-064B-8D34-B223917D65C6}"/>
              </a:ext>
            </a:extLst>
          </p:cNvPr>
          <p:cNvSpPr txBox="1"/>
          <p:nvPr/>
        </p:nvSpPr>
        <p:spPr>
          <a:xfrm>
            <a:off x="1192193" y="1010323"/>
            <a:ext cx="9942653" cy="208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Streams</a:t>
            </a: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Streams </a:t>
            </a:r>
            <a:r>
              <a:rPr lang="it-IT" sz="2400" b="1" dirty="0" err="1">
                <a:latin typeface="Century Gothic" panose="020B0502020202020204" pitchFamily="34" charset="0"/>
              </a:rPr>
              <a:t>behavior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Using streams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F0E09D-5192-AA4F-8EA4-B61ACDDA5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904648"/>
            <a:ext cx="566057" cy="566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08D94D-6BBE-3747-AEAF-22915987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234144"/>
            <a:ext cx="566057" cy="56605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38520-ED60-4A9D-ABF1-D18F20CFC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8"/>
          <a:stretch/>
        </p:blipFill>
        <p:spPr bwMode="auto">
          <a:xfrm>
            <a:off x="7703114" y="3504686"/>
            <a:ext cx="3178246" cy="23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3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19_print_number_streams.cu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B4FF11-094E-4F7A-8DDD-86313A362248}"/>
              </a:ext>
            </a:extLst>
          </p:cNvPr>
          <p:cNvSpPr txBox="1"/>
          <p:nvPr/>
        </p:nvSpPr>
        <p:spPr>
          <a:xfrm>
            <a:off x="633474" y="1120676"/>
            <a:ext cx="11232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In the next days you will learn how to inspect the profile with </a:t>
            </a:r>
            <a:r>
              <a:rPr lang="en-US" sz="2400" dirty="0" err="1">
                <a:latin typeface="Century Gothic" panose="020B0502020202020204" pitchFamily="34" charset="0"/>
              </a:rPr>
              <a:t>Nsight</a:t>
            </a:r>
            <a:r>
              <a:rPr lang="en-US" sz="2400" dirty="0">
                <a:latin typeface="Century Gothic" panose="020B0502020202020204" pitchFamily="34" charset="0"/>
              </a:rPr>
              <a:t> System.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769BDFFA-6C52-4EE5-9BAA-3B5AA7587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67"/>
          <a:stretch/>
        </p:blipFill>
        <p:spPr>
          <a:xfrm>
            <a:off x="226145" y="2491650"/>
            <a:ext cx="11739710" cy="35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20_vector_add_streams.cu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B4FF11-094E-4F7A-8DDD-86313A362248}"/>
              </a:ext>
            </a:extLst>
          </p:cNvPr>
          <p:cNvSpPr txBox="1"/>
          <p:nvPr/>
        </p:nvSpPr>
        <p:spPr>
          <a:xfrm>
            <a:off x="633474" y="1120676"/>
            <a:ext cx="1123233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The starting point of this exercise is vector addition application you have been working on in exercises 11, 15 and 17. 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Currently, it launches an initialization kernel 3 times, once each for each of the 3 vectors needed in the </a:t>
            </a:r>
            <a:r>
              <a:rPr lang="en-US" sz="2400" dirty="0" err="1">
                <a:latin typeface="Consolas" panose="020B0609020204030204" pitchFamily="49" charset="0"/>
              </a:rPr>
              <a:t>vectorAdd</a:t>
            </a:r>
            <a:r>
              <a:rPr lang="en-US" sz="2400" dirty="0">
                <a:latin typeface="Century Gothic" panose="020B0502020202020204" pitchFamily="34" charset="0"/>
              </a:rPr>
              <a:t> kernel.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Refactor it to </a:t>
            </a:r>
            <a:r>
              <a:rPr lang="en-US" sz="2400" b="1" dirty="0">
                <a:latin typeface="Century Gothic" panose="020B0502020202020204" pitchFamily="34" charset="0"/>
              </a:rPr>
              <a:t>launch each of the 3 initialization kernel launches in their own non-default stream.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Be sure to still see the success message print when compiling and running your solution.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In the next days you will learn how to inspect the profile with </a:t>
            </a:r>
            <a:r>
              <a:rPr lang="en-US" sz="2400" dirty="0" err="1">
                <a:latin typeface="Century Gothic" panose="020B0502020202020204" pitchFamily="34" charset="0"/>
              </a:rPr>
              <a:t>Nsight</a:t>
            </a:r>
            <a:r>
              <a:rPr lang="en-US" sz="2400" dirty="0">
                <a:latin typeface="Century Gothic" panose="020B0502020202020204" pitchFamily="34" charset="0"/>
              </a:rPr>
              <a:t> System. 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9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227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Previous editions of this school at CINECA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Oakridge National Laboratory’s “Introduction to CUDA C++”: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https://www.olcf.ornl.gov/calendar/introduction-to-cuda-c/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NVIDIA DL Institute Online Course: </a:t>
            </a:r>
            <a:r>
              <a:rPr lang="en-US" b="1" dirty="0">
                <a:latin typeface="Century Gothic" panose="020B0502020202020204" pitchFamily="34" charset="0"/>
              </a:rPr>
              <a:t>main source of exercises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  <a:hlinkClick r:id="rId4"/>
              </a:rPr>
              <a:t>www.computerhope.com/jargon/p/pagefaul.htm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blogs.nvidia.com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Wikipedia</a:t>
            </a:r>
          </a:p>
          <a:p>
            <a:pPr>
              <a:spcBef>
                <a:spcPct val="50000"/>
              </a:spcBef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</a:rPr>
              <a:t>References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Certificates – NVIDIA">
            <a:extLst>
              <a:ext uri="{FF2B5EF4-FFF2-40B4-BE49-F238E27FC236}">
                <a16:creationId xmlns:a16="http://schemas.microsoft.com/office/drawing/2014/main" id="{57B61774-9DEA-4F00-9E0C-E913706EB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33" y="4918199"/>
            <a:ext cx="2917636" cy="12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74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E258881-853E-7D46-91DC-220907FAF81F}"/>
              </a:ext>
            </a:extLst>
          </p:cNvPr>
          <p:cNvSpPr/>
          <p:nvPr/>
        </p:nvSpPr>
        <p:spPr>
          <a:xfrm>
            <a:off x="0" y="0"/>
            <a:ext cx="12195326" cy="685800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164;p25">
            <a:extLst>
              <a:ext uri="{FF2B5EF4-FFF2-40B4-BE49-F238E27FC236}">
                <a16:creationId xmlns:a16="http://schemas.microsoft.com/office/drawing/2014/main" id="{CC522E92-F3BB-2549-A070-E7AD9DEBC5B2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6600" dirty="0"/>
          </a:p>
        </p:txBody>
      </p:sp>
      <p:sp>
        <p:nvSpPr>
          <p:cNvPr id="4" name="Google Shape;167;p25">
            <a:extLst>
              <a:ext uri="{FF2B5EF4-FFF2-40B4-BE49-F238E27FC236}">
                <a16:creationId xmlns:a16="http://schemas.microsoft.com/office/drawing/2014/main" id="{B73DBDA1-44C5-1C4D-8F17-B678DAB17760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</a:t>
            </a:r>
            <a:endParaRPr lang="it-IT" sz="2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85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b="1" dirty="0"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stream</a:t>
            </a:r>
            <a:r>
              <a:rPr lang="en-US" sz="2400" dirty="0">
                <a:latin typeface="Century Gothic" panose="020B0502020202020204" pitchFamily="34" charset="0"/>
              </a:rPr>
              <a:t> is a </a:t>
            </a:r>
            <a:r>
              <a:rPr lang="en-US" sz="2400" b="1" dirty="0">
                <a:latin typeface="Century Gothic" panose="020B0502020202020204" pitchFamily="34" charset="0"/>
              </a:rPr>
              <a:t>series of commands </a:t>
            </a:r>
            <a:r>
              <a:rPr lang="en-US" sz="2400" dirty="0">
                <a:latin typeface="Century Gothic" panose="020B0502020202020204" pitchFamily="34" charset="0"/>
              </a:rPr>
              <a:t>(kernel execution and memory transfer) </a:t>
            </a:r>
            <a:r>
              <a:rPr lang="en-US" sz="2400" b="1" dirty="0">
                <a:latin typeface="Century Gothic" panose="020B0502020202020204" pitchFamily="34" charset="0"/>
              </a:rPr>
              <a:t>that execute in order</a:t>
            </a:r>
            <a:r>
              <a:rPr lang="en-US" sz="2400" dirty="0">
                <a:latin typeface="Century Gothic" panose="020B0502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If no explicit CUDA stream has been specified, CUDA kernels are executed in a </a:t>
            </a:r>
            <a:r>
              <a:rPr lang="en-US" sz="2400" b="1" dirty="0">
                <a:latin typeface="Century Gothic" panose="020B0502020202020204" pitchFamily="34" charset="0"/>
              </a:rPr>
              <a:t>default stream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Non-default CUDA streams </a:t>
            </a:r>
            <a:r>
              <a:rPr lang="en-US" sz="2400" dirty="0">
                <a:latin typeface="Century Gothic" panose="020B0502020202020204" pitchFamily="34" charset="0"/>
              </a:rPr>
              <a:t>can be used to perform multiple operation </a:t>
            </a:r>
            <a:r>
              <a:rPr lang="en-US" sz="2400" b="1" dirty="0">
                <a:latin typeface="Century Gothic" panose="020B0502020202020204" pitchFamily="34" charset="0"/>
              </a:rPr>
              <a:t>concurrently</a:t>
            </a:r>
            <a:r>
              <a:rPr lang="en-US" sz="2400" dirty="0">
                <a:latin typeface="Century Gothic" panose="020B0502020202020204" pitchFamily="34" charset="0"/>
              </a:rPr>
              <a:t> in different streams.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01" y="5268758"/>
            <a:ext cx="9839797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In any stream</a:t>
            </a:r>
            <a:r>
              <a:rPr lang="en-US" sz="2400" dirty="0">
                <a:latin typeface="Century Gothic" panose="020B0502020202020204" pitchFamily="34" charset="0"/>
              </a:rPr>
              <a:t>, both default and not, </a:t>
            </a:r>
            <a:r>
              <a:rPr lang="en-US" sz="2400" b="1" dirty="0">
                <a:latin typeface="Century Gothic" panose="020B0502020202020204" pitchFamily="34" charset="0"/>
              </a:rPr>
              <a:t>instructions execute in order</a:t>
            </a:r>
            <a:r>
              <a:rPr lang="en-US" sz="2400" dirty="0">
                <a:latin typeface="Century Gothic" panose="020B0502020202020204" pitchFamily="34" charset="0"/>
              </a:rPr>
              <a:t>: an instruction must be completed before the next one can begin.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76351" y="5268758"/>
            <a:ext cx="9839296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In any stream</a:t>
            </a:r>
            <a:r>
              <a:rPr lang="en-US" sz="2400" dirty="0">
                <a:latin typeface="Century Gothic" panose="020B0502020202020204" pitchFamily="34" charset="0"/>
              </a:rPr>
              <a:t>, both default and not, </a:t>
            </a:r>
            <a:r>
              <a:rPr lang="en-US" sz="2400" b="1" dirty="0">
                <a:latin typeface="Century Gothic" panose="020B0502020202020204" pitchFamily="34" charset="0"/>
              </a:rPr>
              <a:t>instructions execute in order</a:t>
            </a:r>
            <a:r>
              <a:rPr lang="en-US" sz="2400" dirty="0">
                <a:latin typeface="Century Gothic" panose="020B0502020202020204" pitchFamily="34" charset="0"/>
              </a:rPr>
              <a:t>: an instruction must be completed before the next one can begin.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76351" y="5268758"/>
            <a:ext cx="9839296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Additional </a:t>
            </a:r>
            <a:r>
              <a:rPr lang="en-US" sz="2400" b="1" dirty="0">
                <a:latin typeface="Century Gothic" panose="020B0502020202020204" pitchFamily="34" charset="0"/>
              </a:rPr>
              <a:t>non-default streams </a:t>
            </a:r>
            <a:r>
              <a:rPr lang="en-US" sz="2400" dirty="0">
                <a:latin typeface="Century Gothic" panose="020B0502020202020204" pitchFamily="34" charset="0"/>
              </a:rPr>
              <a:t>can be created for kernel execution.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29" y="4103370"/>
            <a:ext cx="10607942" cy="23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Additional </a:t>
            </a:r>
            <a:r>
              <a:rPr lang="en-US" sz="2400" b="1" dirty="0">
                <a:latin typeface="Century Gothic" panose="020B0502020202020204" pitchFamily="34" charset="0"/>
              </a:rPr>
              <a:t>non-default streams </a:t>
            </a:r>
            <a:r>
              <a:rPr lang="en-US" sz="2400" dirty="0">
                <a:latin typeface="Century Gothic" panose="020B0502020202020204" pitchFamily="34" charset="0"/>
              </a:rPr>
              <a:t>can be created for kernel execution.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29" y="3257550"/>
            <a:ext cx="10607942" cy="3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Streams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Kernels in non-default must execute in order as well.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25E21C-DDF7-4AA2-925D-821E2457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2029" y="3349307"/>
            <a:ext cx="10607942" cy="30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3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11955</TotalTime>
  <Words>900</Words>
  <Application>Microsoft Office PowerPoint</Application>
  <PresentationFormat>Widescreen</PresentationFormat>
  <Paragraphs>120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LARA QUERCIAGROSSA</cp:lastModifiedBy>
  <cp:revision>69</cp:revision>
  <dcterms:created xsi:type="dcterms:W3CDTF">2020-03-06T09:24:56Z</dcterms:created>
  <dcterms:modified xsi:type="dcterms:W3CDTF">2022-07-03T18:49:38Z</dcterms:modified>
</cp:coreProperties>
</file>